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9b794953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9b794953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9b794953a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9b794953a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9b794953a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9b794953a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9b794953a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9b794953a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9cac855f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9cac855f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9cac855f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9cac855f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9cac855f0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9cac855f0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9cac855f0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9cac855f0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9b794953a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9b794953a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9cac855f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9cac855f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9b79495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9b79495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9cac855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c9cac855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9cac855f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9cac855f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9cac855f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9cac855f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9cac855f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9cac855f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9cac855f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9cac855f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9cac855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9cac855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9cac855f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9cac855f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9cac855f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9cac855f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9cac855f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9cac855f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9cac855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9cac855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9b79495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9b79495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9cac855f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9cac855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9cac855f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9cac855f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9cac855f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9cac855f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9cac855f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9cac855f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9cac855f0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c9cac855f0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9b794953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9b794953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9b794953a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9b794953a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9b794953a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9b794953a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9b794953a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9b794953a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9cac855f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9cac855f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9b794953a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9b794953a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48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LeonardCaceres/IITP/blob/main/IPPI_enter.ipynb" TargetMode="External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v-marco.github.io/psmo_book/content/em/lecture.html" TargetMode="External"/><Relationship Id="rId4" Type="http://schemas.openxmlformats.org/officeDocument/2006/relationships/hyperlink" Target="https://v-marco.github.io/psmo_book/content/em/seminar.html" TargetMode="External"/><Relationship Id="rId9" Type="http://schemas.openxmlformats.org/officeDocument/2006/relationships/hyperlink" Target="https://loginom.ru/blog/em" TargetMode="External"/><Relationship Id="rId5" Type="http://schemas.openxmlformats.org/officeDocument/2006/relationships/hyperlink" Target="https://www.columbia.edu/~mh2078/MachineLearningORFE/EM_Algorithm.pdf" TargetMode="External"/><Relationship Id="rId6" Type="http://schemas.openxmlformats.org/officeDocument/2006/relationships/hyperlink" Target="https://education.yandex.ru/handbook/ml" TargetMode="External"/><Relationship Id="rId7" Type="http://schemas.openxmlformats.org/officeDocument/2006/relationships/hyperlink" Target="https://ru.wikipedia.org/wiki/%D0%97%D0%B0%D0%B3%D0%BB%D0%B0%D0%B2%D0%BD%D0%B0%D1%8F_%D1%81%D1%82%D1%80%D0%B0%D0%BD%D0%B8%D1%86%D0%B0" TargetMode="External"/><Relationship Id="rId8" Type="http://schemas.openxmlformats.org/officeDocument/2006/relationships/hyperlink" Target="https://neerc.ifmo.ru/wiki/index.php?title=EM-%D0%B0%D0%BB%D0%B3%D0%BE%D1%80%D0%B8%D1%82%D0%BC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highlight>
                  <a:srgbClr val="FFFFFF"/>
                </a:highlight>
              </a:rPr>
              <a:t>Сравнение kmeans и EM алгоритма</a:t>
            </a:r>
            <a:endParaRPr sz="7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докладчик: Касерес Гутьеррес Леонард</a:t>
            </a:r>
            <a:endParaRPr sz="1700"/>
          </a:p>
        </p:txBody>
      </p:sp>
      <p:sp>
        <p:nvSpPr>
          <p:cNvPr id="56" name="Google Shape;56;p13"/>
          <p:cNvSpPr txBox="1"/>
          <p:nvPr/>
        </p:nvSpPr>
        <p:spPr>
          <a:xfrm>
            <a:off x="3539100" y="4699050"/>
            <a:ext cx="2065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08.04.2024, поступление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0" y="0"/>
            <a:ext cx="2333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350" y="0"/>
            <a:ext cx="2204575" cy="22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19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Expectation-step</a:t>
            </a:r>
            <a:endParaRPr b="1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75" y="1020850"/>
            <a:ext cx="8267851" cy="141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50" y="2530342"/>
            <a:ext cx="2517049" cy="9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000" y="2719625"/>
            <a:ext cx="47921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633992"/>
            <a:ext cx="88392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Expectation-step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038" y="1152475"/>
            <a:ext cx="6239923" cy="7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00" y="2263150"/>
            <a:ext cx="8413406" cy="9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6525" y="3567925"/>
            <a:ext cx="4550948" cy="8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M</a:t>
            </a:r>
            <a:r>
              <a:rPr b="1" lang="ru"/>
              <a:t>aximization-step</a:t>
            </a:r>
            <a:endParaRPr b="1"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75" y="1017725"/>
            <a:ext cx="77962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Maximization-step - все параметры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38" y="1029662"/>
            <a:ext cx="8376127" cy="366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5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Реализация EM-алгоритма(без модификации)</a:t>
            </a:r>
            <a:br>
              <a:rPr b="1" lang="ru"/>
            </a:br>
            <a:endParaRPr b="1"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50" y="629075"/>
            <a:ext cx="8917099" cy="44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7800" y="677525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13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Обоснование EM-алгоритма</a:t>
            </a:r>
            <a:endParaRPr b="1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5" y="703400"/>
            <a:ext cx="8974450" cy="11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54300"/>
            <a:ext cx="8107674" cy="29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13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Обоснование EM-алгоритма</a:t>
            </a:r>
            <a:endParaRPr b="1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1029838"/>
            <a:ext cx="8745850" cy="30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12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Обоснование EM-алгоритма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3" y="919525"/>
            <a:ext cx="8945875" cy="36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ru" sz="2500"/>
              <a:t>Предложенный первый датасет</a:t>
            </a:r>
            <a:endParaRPr b="1"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09" y="1170250"/>
            <a:ext cx="4143941" cy="313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825" y="1152475"/>
            <a:ext cx="4211475" cy="31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1666675" y="4458200"/>
            <a:ext cx="133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первый датасет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5311913" y="4538400"/>
            <a:ext cx="28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EM-алгоритм</a:t>
            </a:r>
            <a:r>
              <a:rPr lang="ru" sz="1200">
                <a:solidFill>
                  <a:schemeClr val="dk2"/>
                </a:solidFill>
              </a:rPr>
              <a:t> кластеризация данных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8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Динамика EM-алгоритма</a:t>
            </a:r>
            <a:endParaRPr b="1"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6955200" y="2182800"/>
            <a:ext cx="18771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Итерации EM-алгоритма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703325"/>
            <a:ext cx="6502627" cy="4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19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763725"/>
            <a:ext cx="8725500" cy="4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Описание задачи(введение)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Введение в задачу кластеризации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Примеры применения, актуальность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Алгоритмы кластеризации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Проблема?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Два решения задачи кластеризации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Kmeans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Описание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Тестирование на </a:t>
            </a:r>
            <a:r>
              <a:rPr lang="ru"/>
              <a:t>1-ом датасете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EM-алгоритм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Описание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Реализация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Тестирование на 1-ом датасете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Сравнение Kmeans и EM-алгоритма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Модификация EM-алгоритма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Анализ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Сильные и слабые стороны работы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Недостатки обоих методов и границы применимости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Повторяемость результатов(git = qr)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428" y="191025"/>
            <a:ext cx="3023775" cy="303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8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500"/>
              <a:t>Сравнение Kmeans и EM-алгоритма</a:t>
            </a:r>
            <a:endParaRPr b="1" sz="2500"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7008300" y="2229650"/>
            <a:ext cx="1824000" cy="12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Kmeans плохо определяет распредления</a:t>
            </a:r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8" y="573225"/>
            <a:ext cx="6600074" cy="4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2495163" y="4671475"/>
            <a:ext cx="19368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итерации EM-алгоритма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ru" sz="2500"/>
              <a:t>Сравнение Kmeans и EM-алгоритма</a:t>
            </a:r>
            <a:endParaRPr b="1"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00" y="636725"/>
            <a:ext cx="4260300" cy="409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222" y="636725"/>
            <a:ext cx="3620154" cy="40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954850" y="4684550"/>
            <a:ext cx="3228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Реализация и сравнение двух алгоритмов</a:t>
            </a:r>
            <a:br>
              <a:rPr lang="ru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6023850" y="4787750"/>
            <a:ext cx="1812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Верная кластеризация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3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500"/>
              <a:t>Модификация алгоритма - распределение Лапласа</a:t>
            </a:r>
            <a:endParaRPr b="1" sz="2500"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00" y="1670702"/>
            <a:ext cx="3416299" cy="1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/>
        </p:nvSpPr>
        <p:spPr>
          <a:xfrm>
            <a:off x="3860800" y="2113613"/>
            <a:ext cx="265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Плотность вероятности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2788650" y="4616300"/>
            <a:ext cx="3566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26113"/>
            <a:ext cx="8634898" cy="10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2584450" y="4173400"/>
            <a:ext cx="3566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Q практически не меняется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478375" y="978800"/>
            <a:ext cx="3048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2"/>
                </a:solidFill>
              </a:rPr>
              <a:t>Expectation-step: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14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Maximization-step - все параметры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50" y="951487"/>
            <a:ext cx="7327901" cy="160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550" y="2646651"/>
            <a:ext cx="7327902" cy="185777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1047750" y="4406925"/>
            <a:ext cx="704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Формулы получаются простым дифференцированием </a:t>
            </a:r>
            <a:r>
              <a:rPr lang="ru" sz="1800">
                <a:solidFill>
                  <a:schemeClr val="dk2"/>
                </a:solidFill>
              </a:rPr>
              <a:t>Ф</a:t>
            </a:r>
            <a:r>
              <a:rPr lang="ru" sz="1800">
                <a:solidFill>
                  <a:schemeClr val="dk2"/>
                </a:solidFill>
              </a:rPr>
              <a:t>ункции Q c 2 нормальными и 1 лапласовским распределением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Реализация EM-алгоритма(с модификацией)</a:t>
            </a:r>
            <a:br>
              <a:rPr b="1" lang="ru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75" y="536250"/>
            <a:ext cx="7252352" cy="45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625" y="57270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11700" y="11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Em-алгоритм с модификацией</a:t>
            </a:r>
            <a:endParaRPr b="1"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150"/>
            <a:ext cx="4121676" cy="30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207" y="1086150"/>
            <a:ext cx="4128368" cy="309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1423175" y="4177400"/>
            <a:ext cx="18987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второй датасет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5009950" y="4177400"/>
            <a:ext cx="34326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EM-алгоритм с модификацией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13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Em-алгоритм с модификацией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950" y="1056125"/>
            <a:ext cx="4357486" cy="3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50" y="1056125"/>
            <a:ext cx="4367175" cy="32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/>
        </p:nvSpPr>
        <p:spPr>
          <a:xfrm>
            <a:off x="765788" y="4323475"/>
            <a:ext cx="30987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Реализация модификации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5536238" y="4323475"/>
            <a:ext cx="27129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2"/>
                </a:solidFill>
              </a:rPr>
              <a:t>Верная</a:t>
            </a:r>
            <a:r>
              <a:rPr lang="ru" sz="1800">
                <a:solidFill>
                  <a:schemeClr val="dk2"/>
                </a:solidFill>
              </a:rPr>
              <a:t> кластеризация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311700" y="111175"/>
            <a:ext cx="64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Em-алгоритм с модификацией и без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00" y="840877"/>
            <a:ext cx="7901202" cy="40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311700" y="19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EM-алгоритма с модификацией и KMeans</a:t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75" y="767325"/>
            <a:ext cx="8014501" cy="41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9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Сильные и слабые стороны алгоритмов</a:t>
            </a:r>
            <a:br>
              <a:rPr b="1" lang="ru"/>
            </a:br>
            <a:endParaRPr b="1"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888" y="663003"/>
            <a:ext cx="6818225" cy="40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3544400" y="4714900"/>
            <a:ext cx="2164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Правильная кластеризация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32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кластеризации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081650"/>
            <a:ext cx="3195900" cy="13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Кластеризация — это </a:t>
            </a: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</a:rPr>
              <a:t>задача разбиения множества объектов на похожие группы, называемые кластерами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-28287" t="-28287"/>
          <a:stretch/>
        </p:blipFill>
        <p:spPr>
          <a:xfrm>
            <a:off x="6380025" y="581750"/>
            <a:ext cx="3029426" cy="2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113" y="1081650"/>
            <a:ext cx="2361376" cy="17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75" y="2951875"/>
            <a:ext cx="3430224" cy="18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136300" y="2765300"/>
            <a:ext cx="2361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Пример данных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689125" y="2765300"/>
            <a:ext cx="1973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Результат работы KMeans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067275" y="3171800"/>
            <a:ext cx="3378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F2F2F"/>
                </a:solidFill>
              </a:rPr>
              <a:t>Алгоритмы кластеризации используются в следующих задачах: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450225" y="3593975"/>
            <a:ext cx="3525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Информатика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Медицина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Социальные науки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Бизнес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и т.д.</a:t>
            </a:r>
            <a:endParaRPr sz="1300">
              <a:solidFill>
                <a:srgbClr val="2F2F2F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66875" y="4719300"/>
            <a:ext cx="337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</a:rPr>
              <a:t>Нетривиальный пример кластеризации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311700" y="18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Сильные и слабые стороны алгоритмов</a:t>
            </a:r>
            <a:br>
              <a:rPr b="1" lang="ru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5959375" y="1672513"/>
            <a:ext cx="30672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Х</a:t>
            </a:r>
            <a:r>
              <a:rPr lang="ru" sz="1700"/>
              <a:t>орошо работает с обособленными кластерами(фиол, зел)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Плохо работает с перекрывающимися кластерами</a:t>
            </a:r>
            <a:endParaRPr sz="1700"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00" y="1152500"/>
            <a:ext cx="56388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 txBox="1"/>
          <p:nvPr/>
        </p:nvSpPr>
        <p:spPr>
          <a:xfrm>
            <a:off x="1957400" y="4521725"/>
            <a:ext cx="2097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Результат работы KMeans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5959375" y="1152500"/>
            <a:ext cx="2389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KMeans:</a:t>
            </a:r>
            <a:br>
              <a:rPr b="1" lang="ru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11700" y="19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Сильные и слабые стороны алгоритмов</a:t>
            </a:r>
            <a:br>
              <a:rPr b="1" lang="ru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6136725" y="1776025"/>
            <a:ext cx="2963100" cy="27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Хорошо работает с распределениями и перекрывающимися кластерами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Иногда плохо распознает обособленный кластер</a:t>
            </a:r>
            <a:endParaRPr sz="1700"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3325"/>
            <a:ext cx="566737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/>
        </p:nvSpPr>
        <p:spPr>
          <a:xfrm>
            <a:off x="1834975" y="4568875"/>
            <a:ext cx="262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Результат работы EM-алгоритма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7" name="Google Shape;307;p43"/>
          <p:cNvSpPr txBox="1"/>
          <p:nvPr/>
        </p:nvSpPr>
        <p:spPr>
          <a:xfrm>
            <a:off x="6136725" y="1203313"/>
            <a:ext cx="222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EM-алгоритм: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311700" y="22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обоих методов</a:t>
            </a:r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75" y="952375"/>
            <a:ext cx="2811300" cy="275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950" y="949874"/>
            <a:ext cx="2811300" cy="276266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/>
        </p:nvSpPr>
        <p:spPr>
          <a:xfrm>
            <a:off x="238675" y="3710025"/>
            <a:ext cx="2811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Неудачная инициализация центров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3242950" y="3710025"/>
            <a:ext cx="2811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результат неудачной кластеризации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7" name="Google Shape;317;p44"/>
          <p:cNvSpPr txBox="1"/>
          <p:nvPr/>
        </p:nvSpPr>
        <p:spPr>
          <a:xfrm>
            <a:off x="6261925" y="1047475"/>
            <a:ext cx="26916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Инициализация центров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Гиперпараметр - кол-во кластеров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Предположение о распределении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144775" y="10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Повторяемость результатов</a:t>
            </a:r>
            <a:endParaRPr/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280400" y="558675"/>
            <a:ext cx="7525500" cy="3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hlinkClick r:id="rId3"/>
              </a:rPr>
              <a:t>https://github.com/LeonardCaceres/IITP/blob/main/IPPI_enter.ipynb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978" y="1202800"/>
            <a:ext cx="3472351" cy="348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311700" y="21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Лекция — Прикладная статистика в машинном обучении (v-marco.github.io)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Семинар — Прикладная статистика в машинном обучении (v-marco.github.io)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EM_Algorithm.pdf (columbia.edu)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100" u="sng">
                <a:solidFill>
                  <a:schemeClr val="hlink"/>
                </a:solidFill>
                <a:hlinkClick r:id="rId6"/>
              </a:rPr>
              <a:t>Учебник по машинному обучению (yandex.ru)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100" u="sng">
                <a:solidFill>
                  <a:schemeClr val="hlink"/>
                </a:solidFill>
                <a:hlinkClick r:id="rId7"/>
              </a:rPr>
              <a:t>Википедия — свободная энциклопедия (wikipedia.org)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100" u="sng">
                <a:solidFill>
                  <a:schemeClr val="hlink"/>
                </a:solidFill>
                <a:hlinkClick r:id="rId8"/>
              </a:rPr>
              <a:t>EM-алгоритм — Викиконспекты (ifmo.ru)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100" u="sng">
                <a:solidFill>
                  <a:schemeClr val="hlink"/>
                </a:solidFill>
                <a:hlinkClick r:id="rId9"/>
              </a:rPr>
              <a:t>EМ — масштабируемый алгоритм кластеризации | Loginom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3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Алгоритмы кластеризации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6367275" y="1673250"/>
            <a:ext cx="2684400" cy="28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Универсальность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 существует правильного ответа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903400"/>
            <a:ext cx="6055573" cy="3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879638" y="4647800"/>
            <a:ext cx="49197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</a:rPr>
              <a:t>Разные алгоритмы кластеризации на разных данных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28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KMeans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184050" y="3539000"/>
            <a:ext cx="4802400" cy="10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 sz="1462">
                <a:solidFill>
                  <a:srgbClr val="202122"/>
                </a:solidFill>
                <a:highlight>
                  <a:srgbClr val="FFFFFF"/>
                </a:highlight>
              </a:rPr>
              <a:t>Наиболее популярный алгоритм кластеризации</a:t>
            </a:r>
            <a:endParaRPr b="1" sz="1462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b="1" lang="ru" sz="1462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ru" sz="1462">
                <a:solidFill>
                  <a:srgbClr val="202122"/>
                </a:solidFill>
                <a:highlight>
                  <a:srgbClr val="FFFFFF"/>
                </a:highlight>
              </a:rPr>
              <a:t>минимизирующий следующую функцию:</a:t>
            </a:r>
            <a:endParaRPr sz="165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4675"/>
            <a:ext cx="1921426" cy="18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475" y="1164673"/>
            <a:ext cx="2147474" cy="185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950" y="1164675"/>
            <a:ext cx="1987133" cy="185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075" y="1164676"/>
            <a:ext cx="2147474" cy="18538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323225" y="3018550"/>
            <a:ext cx="20316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Инициализация центров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354825" y="2959725"/>
            <a:ext cx="20316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Диаграмма вороного относительно центров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4572000" y="2959725"/>
            <a:ext cx="17871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02122"/>
                </a:solidFill>
                <a:highlight>
                  <a:srgbClr val="F8F9FA"/>
                </a:highlight>
              </a:rPr>
              <a:t>Вычисление новых центров(центр масс)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204000" y="3018550"/>
            <a:ext cx="2729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Повторяем 2 и 3 шаг до остановки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6443" y="3676443"/>
            <a:ext cx="3365024" cy="13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30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500"/>
              <a:t>Предложенный первый датасет</a:t>
            </a:r>
            <a:endParaRPr b="1" sz="25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25" y="1319625"/>
            <a:ext cx="4200400" cy="317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325" y="1319625"/>
            <a:ext cx="4250505" cy="31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1584825" y="4636450"/>
            <a:ext cx="1345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первый датасет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404525" y="4657300"/>
            <a:ext cx="2462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KMeans кластеризация данных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17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Динамика KMeans</a:t>
            </a:r>
            <a:endParaRPr b="1"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6687150" y="742775"/>
            <a:ext cx="2145000" cy="3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63" y="683850"/>
            <a:ext cx="7627875" cy="41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082800" y="4737025"/>
            <a:ext cx="29784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Итерации KMeans заданного датасета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Границы KMeans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7464600" y="2129100"/>
            <a:ext cx="13677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ru" sz="1530"/>
              <a:t>Ярко выраженная граница</a:t>
            </a:r>
            <a:endParaRPr sz="1530"/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1487" l="0" r="1448" t="0"/>
          <a:stretch/>
        </p:blipFill>
        <p:spPr>
          <a:xfrm>
            <a:off x="-52150" y="1017725"/>
            <a:ext cx="7305224" cy="36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56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EM-алгоритм</a:t>
            </a:r>
            <a:endParaRPr b="1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36" y="1889750"/>
            <a:ext cx="7478522" cy="112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250" y="2850525"/>
            <a:ext cx="1728055" cy="12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2238" y="4193325"/>
            <a:ext cx="6266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300" y="3159600"/>
            <a:ext cx="2078635" cy="8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4005425" y="3313175"/>
            <a:ext cx="625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&gt;&gt;&gt;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441725" y="1489400"/>
            <a:ext cx="6949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  <a:highlight>
                  <a:srgbClr val="FFFFFF"/>
                </a:highlight>
              </a:rPr>
              <a:t>EM-алгоритм заключается в повторении двух шагов: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